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Roboto"/>
      <p:regular r:id="rId33"/>
      <p:bold r:id="rId34"/>
      <p:italic r:id="rId35"/>
      <p:boldItalic r:id="rId36"/>
    </p:embeddedFont>
    <p:embeddedFont>
      <p:font typeface="Roboto Medium"/>
      <p:regular r:id="rId37"/>
      <p:bold r:id="rId38"/>
      <p:italic r:id="rId39"/>
      <p:boldItalic r:id="rId40"/>
    </p:embeddedFont>
    <p:embeddedFont>
      <p:font typeface="Nuni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boldItalic.fntdata"/><Relationship Id="rId20" Type="http://schemas.openxmlformats.org/officeDocument/2006/relationships/slide" Target="slides/slide15.xml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22" Type="http://schemas.openxmlformats.org/officeDocument/2006/relationships/slide" Target="slides/slide17.xml"/><Relationship Id="rId44" Type="http://schemas.openxmlformats.org/officeDocument/2006/relationships/font" Target="fonts/Nunito-boldItalic.fntdata"/><Relationship Id="rId21" Type="http://schemas.openxmlformats.org/officeDocument/2006/relationships/slide" Target="slides/slide16.xml"/><Relationship Id="rId43" Type="http://schemas.openxmlformats.org/officeDocument/2006/relationships/font" Target="fonts/Nuni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obo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italic.fntdata"/><Relationship Id="rId12" Type="http://schemas.openxmlformats.org/officeDocument/2006/relationships/slide" Target="slides/slide7.xml"/><Relationship Id="rId34" Type="http://schemas.openxmlformats.org/officeDocument/2006/relationships/font" Target="fonts/Roboto-bold.fntdata"/><Relationship Id="rId15" Type="http://schemas.openxmlformats.org/officeDocument/2006/relationships/slide" Target="slides/slide10.xml"/><Relationship Id="rId37" Type="http://schemas.openxmlformats.org/officeDocument/2006/relationships/font" Target="fonts/RobotoMedium-regular.fntdata"/><Relationship Id="rId14" Type="http://schemas.openxmlformats.org/officeDocument/2006/relationships/slide" Target="slides/slide9.xml"/><Relationship Id="rId36" Type="http://schemas.openxmlformats.org/officeDocument/2006/relationships/font" Target="fonts/Roboto-boldItalic.fntdata"/><Relationship Id="rId17" Type="http://schemas.openxmlformats.org/officeDocument/2006/relationships/slide" Target="slides/slide12.xml"/><Relationship Id="rId39" Type="http://schemas.openxmlformats.org/officeDocument/2006/relationships/font" Target="fonts/RobotoMedium-italic.fntdata"/><Relationship Id="rId16" Type="http://schemas.openxmlformats.org/officeDocument/2006/relationships/slide" Target="slides/slide11.xml"/><Relationship Id="rId38" Type="http://schemas.openxmlformats.org/officeDocument/2006/relationships/font" Target="fonts/Roboto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796393c6c53639d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796393c6c53639d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f0d280424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f0d280424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f14b070c7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f14b070c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14b070c7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f14b070c7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f14b070c7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f14b070c7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3d2ea9f1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f3d2ea9f1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f0d280424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f0d280424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f321a2c79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f321a2c79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f0d28042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f0d28042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96393c6c53639d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796393c6c53639d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1de666fe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1de666fe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796393c6c53639d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796393c6c53639d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f0d280424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f0d280424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f1de666fe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f1de666fe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f1de666fe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f1de666fe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96393c6c53639d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96393c6c53639d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f1de666f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f1de666f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f1de666fe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f1de666fe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f1de666fe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f1de666fe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c0c6354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c0c6354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1de666fe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f1de666fe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f1de666fe2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f1de666fe2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1c0c876bb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1c0c876bb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c0c876bb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1c0c876bb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c0c876bb3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1c0c876bb3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1c0c876bb3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1c0c876bb3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youtube.com/watch?v=ZuMIV-x2zXo" TargetMode="External"/><Relationship Id="rId4" Type="http://schemas.openxmlformats.org/officeDocument/2006/relationships/image" Target="../media/image12.jpg"/><Relationship Id="rId5" Type="http://schemas.openxmlformats.org/officeDocument/2006/relationships/hyperlink" Target="http://www.youtube.com/watch?v=OI9DsPFtlNU" TargetMode="External"/><Relationship Id="rId6" Type="http://schemas.openxmlformats.org/officeDocument/2006/relationships/image" Target="../media/image2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NvJ1W1HT8Mo" TargetMode="External"/><Relationship Id="rId4" Type="http://schemas.openxmlformats.org/officeDocument/2006/relationships/image" Target="../media/image32.jpg"/><Relationship Id="rId5" Type="http://schemas.openxmlformats.org/officeDocument/2006/relationships/hyperlink" Target="http://www.youtube.com/watch?v=DmyxFb16gqw" TargetMode="External"/><Relationship Id="rId6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uptodate.com/contents/shoulder-dislocation-and-reduction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91353" y="1359158"/>
            <a:ext cx="5361300" cy="190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3720"/>
              <a:t>Luxación glenohumeral anterior. Maniobras de reducción</a:t>
            </a:r>
            <a:endParaRPr b="1" sz="372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91350" y="32617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Deborah Carreras y Celia </a:t>
            </a:r>
            <a:r>
              <a:rPr lang="es"/>
              <a:t>Grandival</a:t>
            </a:r>
            <a:r>
              <a:rPr lang="es"/>
              <a:t>.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MANIOBRAS DE REDUCCIÓN.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00" y="2986600"/>
            <a:ext cx="251818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5950" y="2981825"/>
            <a:ext cx="24955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/>
          <p:nvPr/>
        </p:nvSpPr>
        <p:spPr>
          <a:xfrm>
            <a:off x="1063550" y="2571750"/>
            <a:ext cx="28329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de tracción y contratracción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5409300" y="2571750"/>
            <a:ext cx="17019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de ARLT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5">
            <a:alphaModFix/>
          </a:blip>
          <a:srcRect b="0" l="0" r="0" t="13292"/>
          <a:stretch/>
        </p:blipFill>
        <p:spPr>
          <a:xfrm>
            <a:off x="5472625" y="379750"/>
            <a:ext cx="2636776" cy="21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3"/>
          <p:cNvSpPr txBox="1"/>
          <p:nvPr/>
        </p:nvSpPr>
        <p:spPr>
          <a:xfrm>
            <a:off x="5409200" y="363700"/>
            <a:ext cx="15927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Método hipocrático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23"/>
          <p:cNvPicPr preferRelativeResize="0"/>
          <p:nvPr/>
        </p:nvPicPr>
        <p:blipFill rotWithShape="1">
          <a:blip r:embed="rId6">
            <a:alphaModFix/>
          </a:blip>
          <a:srcRect b="0" l="0" r="0" t="22148"/>
          <a:stretch/>
        </p:blipFill>
        <p:spPr>
          <a:xfrm>
            <a:off x="987350" y="764650"/>
            <a:ext cx="2985300" cy="17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3"/>
          <p:cNvSpPr txBox="1"/>
          <p:nvPr/>
        </p:nvSpPr>
        <p:spPr>
          <a:xfrm>
            <a:off x="1104700" y="308475"/>
            <a:ext cx="15927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de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Kocher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/>
        </p:nvSpPr>
        <p:spPr>
          <a:xfrm>
            <a:off x="5759875" y="4418500"/>
            <a:ext cx="1832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Milch.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4"/>
          <p:cNvSpPr txBox="1"/>
          <p:nvPr/>
        </p:nvSpPr>
        <p:spPr>
          <a:xfrm>
            <a:off x="6170913" y="737725"/>
            <a:ext cx="25050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Método manipulación escapular.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4"/>
          <p:cNvSpPr txBox="1"/>
          <p:nvPr/>
        </p:nvSpPr>
        <p:spPr>
          <a:xfrm>
            <a:off x="1395275" y="505225"/>
            <a:ext cx="525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1096175" y="395800"/>
            <a:ext cx="5253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4"/>
          <p:cNvSpPr txBox="1"/>
          <p:nvPr/>
        </p:nvSpPr>
        <p:spPr>
          <a:xfrm>
            <a:off x="493075" y="890125"/>
            <a:ext cx="1832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de Stimson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24"/>
          <p:cNvPicPr preferRelativeResize="0"/>
          <p:nvPr/>
        </p:nvPicPr>
        <p:blipFill rotWithShape="1">
          <a:blip r:embed="rId3">
            <a:alphaModFix/>
          </a:blip>
          <a:srcRect b="15754" l="0" r="0" t="0"/>
          <a:stretch/>
        </p:blipFill>
        <p:spPr>
          <a:xfrm>
            <a:off x="493072" y="1477048"/>
            <a:ext cx="3167150" cy="21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/>
          <p:cNvPicPr preferRelativeResize="0"/>
          <p:nvPr/>
        </p:nvPicPr>
        <p:blipFill rotWithShape="1">
          <a:blip r:embed="rId4">
            <a:alphaModFix/>
          </a:blip>
          <a:srcRect b="9485" l="0" r="0" t="0"/>
          <a:stretch/>
        </p:blipFill>
        <p:spPr>
          <a:xfrm>
            <a:off x="5978250" y="1289675"/>
            <a:ext cx="2585525" cy="25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5">
            <a:alphaModFix/>
          </a:blip>
          <a:srcRect b="7434" l="0" r="55412" t="1340"/>
          <a:stretch/>
        </p:blipFill>
        <p:spPr>
          <a:xfrm>
            <a:off x="3998325" y="267375"/>
            <a:ext cx="1685350" cy="462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 txBox="1"/>
          <p:nvPr/>
        </p:nvSpPr>
        <p:spPr>
          <a:xfrm>
            <a:off x="3541775" y="1014025"/>
            <a:ext cx="1271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Técnica Eskimo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5"/>
          <p:cNvSpPr txBox="1"/>
          <p:nvPr/>
        </p:nvSpPr>
        <p:spPr>
          <a:xfrm>
            <a:off x="6366269" y="890125"/>
            <a:ext cx="13527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Método Spaso.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688425" y="1014025"/>
            <a:ext cx="21240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Técnica de Rotación extern</a:t>
            </a: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25"/>
          <p:cNvPicPr preferRelativeResize="0"/>
          <p:nvPr/>
        </p:nvPicPr>
        <p:blipFill rotWithShape="1">
          <a:blip r:embed="rId3">
            <a:alphaModFix/>
          </a:blip>
          <a:srcRect b="0" l="0" r="0" t="1594"/>
          <a:stretch/>
        </p:blipFill>
        <p:spPr>
          <a:xfrm>
            <a:off x="493075" y="1534125"/>
            <a:ext cx="2760638" cy="221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 b="11378" l="0" r="0" t="0"/>
          <a:stretch/>
        </p:blipFill>
        <p:spPr>
          <a:xfrm>
            <a:off x="3262300" y="1427425"/>
            <a:ext cx="2771775" cy="281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 rotWithShape="1">
          <a:blip r:embed="rId5">
            <a:alphaModFix/>
          </a:blip>
          <a:srcRect b="8693" l="0" r="0" t="-2475"/>
          <a:stretch/>
        </p:blipFill>
        <p:spPr>
          <a:xfrm>
            <a:off x="6272925" y="1294574"/>
            <a:ext cx="2124075" cy="28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/>
          <p:nvPr/>
        </p:nvSpPr>
        <p:spPr>
          <a:xfrm>
            <a:off x="5380700" y="1218450"/>
            <a:ext cx="1832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Técnica</a:t>
            </a: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FARES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6"/>
          <p:cNvSpPr txBox="1"/>
          <p:nvPr/>
        </p:nvSpPr>
        <p:spPr>
          <a:xfrm>
            <a:off x="496925" y="1492025"/>
            <a:ext cx="1832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 Davos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6"/>
          <p:cNvPicPr preferRelativeResize="0"/>
          <p:nvPr/>
        </p:nvPicPr>
        <p:blipFill rotWithShape="1">
          <a:blip r:embed="rId3">
            <a:alphaModFix/>
          </a:blip>
          <a:srcRect b="36580" l="0" r="0" t="0"/>
          <a:stretch/>
        </p:blipFill>
        <p:spPr>
          <a:xfrm>
            <a:off x="5235300" y="1727350"/>
            <a:ext cx="3448050" cy="24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 rotWithShape="1">
          <a:blip r:embed="rId4">
            <a:alphaModFix/>
          </a:blip>
          <a:srcRect b="23254" l="0" r="0" t="0"/>
          <a:stretch/>
        </p:blipFill>
        <p:spPr>
          <a:xfrm>
            <a:off x="386900" y="2028400"/>
            <a:ext cx="4476750" cy="18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213" y="211900"/>
            <a:ext cx="6813574" cy="47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/>
          <p:nvPr/>
        </p:nvSpPr>
        <p:spPr>
          <a:xfrm>
            <a:off x="402575" y="454625"/>
            <a:ext cx="603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MANIOBRAS DE REDUCCIÓN</a:t>
            </a:r>
            <a:endParaRPr b="1" sz="24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9" name="Google Shape;289;p28" title="Reducción de Hombro: Tracción-Contratracción #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81" y="1863007"/>
            <a:ext cx="4088845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 title="Reducción de Hombro: Tracción-Contratracción #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2575" y="1863007"/>
            <a:ext cx="4088850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402575" y="1333025"/>
            <a:ext cx="2870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Maniobras de tracción y </a:t>
            </a: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contratracción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MANIOBRAS DE REDUCCIÓN</a:t>
            </a:r>
            <a:endParaRPr/>
          </a:p>
        </p:txBody>
      </p:sp>
      <p:pic>
        <p:nvPicPr>
          <p:cNvPr id="297" name="Google Shape;297;p29" title="Reducción de luxación de hombro anterior método de koch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125" y="2238275"/>
            <a:ext cx="3048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9"/>
          <p:cNvSpPr txBox="1"/>
          <p:nvPr/>
        </p:nvSpPr>
        <p:spPr>
          <a:xfrm>
            <a:off x="1068125" y="1735525"/>
            <a:ext cx="30480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Método de Kocher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#orthopedics #orthopedicsurgeon #orthopedicsurgery" id="299" name="Google Shape;299;p29" title="Shoulder reduction spaso techniqu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4700" y="2238275"/>
            <a:ext cx="304800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9"/>
          <p:cNvSpPr txBox="1"/>
          <p:nvPr/>
        </p:nvSpPr>
        <p:spPr>
          <a:xfrm>
            <a:off x="4904700" y="1735525"/>
            <a:ext cx="30480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Método de Spaso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0"/>
          <p:cNvSpPr txBox="1"/>
          <p:nvPr>
            <p:ph type="title"/>
          </p:nvPr>
        </p:nvSpPr>
        <p:spPr>
          <a:xfrm>
            <a:off x="913475" y="845600"/>
            <a:ext cx="7113600" cy="9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Complicaciones.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Lesiones asociadas: Hill-Sachs y Bankart</a:t>
            </a:r>
            <a:endParaRPr/>
          </a:p>
        </p:txBody>
      </p:sp>
      <p:pic>
        <p:nvPicPr>
          <p:cNvPr id="306" name="Google Shape;3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34" y="1809900"/>
            <a:ext cx="4782241" cy="26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538" y="1922900"/>
            <a:ext cx="3514725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"/>
          <p:cNvSpPr txBox="1"/>
          <p:nvPr>
            <p:ph type="title"/>
          </p:nvPr>
        </p:nvSpPr>
        <p:spPr>
          <a:xfrm>
            <a:off x="913475" y="845600"/>
            <a:ext cx="7113600" cy="90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Complicaciones.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Vasculares, nerviosas y </a:t>
            </a:r>
            <a:r>
              <a:rPr lang="es"/>
              <a:t>musculotendinosas</a:t>
            </a:r>
            <a:r>
              <a:rPr lang="es"/>
              <a:t>. </a:t>
            </a:r>
            <a:endParaRPr/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 b="3250" l="0" r="9024" t="0"/>
          <a:stretch/>
        </p:blipFill>
        <p:spPr>
          <a:xfrm>
            <a:off x="966525" y="1979675"/>
            <a:ext cx="3275800" cy="23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1"/>
          <p:cNvSpPr txBox="1"/>
          <p:nvPr/>
        </p:nvSpPr>
        <p:spPr>
          <a:xfrm>
            <a:off x="966525" y="4417575"/>
            <a:ext cx="20844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Lesión del </a:t>
            </a: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supraespinoso</a:t>
            </a:r>
            <a:r>
              <a:rPr b="1" lang="es" sz="1100"/>
              <a:t>.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4">
            <a:alphaModFix/>
          </a:blip>
          <a:srcRect b="0" l="0" r="0" t="5285"/>
          <a:stretch/>
        </p:blipFill>
        <p:spPr>
          <a:xfrm>
            <a:off x="4572000" y="1936700"/>
            <a:ext cx="3525925" cy="24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1"/>
          <p:cNvSpPr txBox="1"/>
          <p:nvPr/>
        </p:nvSpPr>
        <p:spPr>
          <a:xfrm>
            <a:off x="5054250" y="4433025"/>
            <a:ext cx="3179100" cy="354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Lesión nervio axilar. Lesiones vasculares. 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4"/>
          <p:cNvGrpSpPr/>
          <p:nvPr/>
        </p:nvGrpSpPr>
        <p:grpSpPr>
          <a:xfrm>
            <a:off x="2902488" y="902232"/>
            <a:ext cx="3339000" cy="3339000"/>
            <a:chOff x="2902488" y="902232"/>
            <a:chExt cx="3339000" cy="3339000"/>
          </a:xfrm>
        </p:grpSpPr>
        <p:sp>
          <p:nvSpPr>
            <p:cNvPr id="135" name="Google Shape;135;p14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1D7E75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3123738" y="1123632"/>
              <a:ext cx="2896500" cy="2896200"/>
            </a:xfrm>
            <a:prstGeom prst="pie">
              <a:avLst>
                <a:gd fmla="val 1811602" name="adj1"/>
                <a:gd fmla="val 16214886" name="adj2"/>
              </a:avLst>
            </a:prstGeom>
            <a:solidFill>
              <a:srgbClr val="83E3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" name="Google Shape;137;p14"/>
          <p:cNvGrpSpPr/>
          <p:nvPr/>
        </p:nvGrpSpPr>
        <p:grpSpPr>
          <a:xfrm>
            <a:off x="3664038" y="1663782"/>
            <a:ext cx="1815900" cy="1815900"/>
            <a:chOff x="3664038" y="1663782"/>
            <a:chExt cx="1815900" cy="1815900"/>
          </a:xfrm>
        </p:grpSpPr>
        <p:sp>
          <p:nvSpPr>
            <p:cNvPr id="138" name="Google Shape;138;p14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3899988" y="21584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Luxación glenohumeral</a:t>
              </a:r>
              <a:endParaRPr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0" name="Google Shape;140;p14"/>
          <p:cNvGrpSpPr/>
          <p:nvPr/>
        </p:nvGrpSpPr>
        <p:grpSpPr>
          <a:xfrm>
            <a:off x="4042065" y="445829"/>
            <a:ext cx="1068600" cy="1068600"/>
            <a:chOff x="2859873" y="853971"/>
            <a:chExt cx="1068600" cy="1068600"/>
          </a:xfrm>
        </p:grpSpPr>
        <p:sp>
          <p:nvSpPr>
            <p:cNvPr id="141" name="Google Shape;141;p14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 más 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frecuente.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60%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3" name="Google Shape;143;p14"/>
          <p:cNvGrpSpPr/>
          <p:nvPr/>
        </p:nvGrpSpPr>
        <p:grpSpPr>
          <a:xfrm>
            <a:off x="2590696" y="2886658"/>
            <a:ext cx="1068600" cy="1068600"/>
            <a:chOff x="2859873" y="853971"/>
            <a:chExt cx="1068600" cy="1068600"/>
          </a:xfrm>
        </p:grpSpPr>
        <p:sp>
          <p:nvSpPr>
            <p:cNvPr id="144" name="Google Shape;144;p14"/>
            <p:cNvSpPr/>
            <p:nvPr/>
          </p:nvSpPr>
          <p:spPr>
            <a:xfrm>
              <a:off x="2859873" y="853971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4"/>
            <p:cNvSpPr txBox="1"/>
            <p:nvPr/>
          </p:nvSpPr>
          <p:spPr>
            <a:xfrm>
              <a:off x="3012800" y="1022197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Muy recurrente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6" name="Google Shape;146;p14"/>
          <p:cNvGrpSpPr/>
          <p:nvPr/>
        </p:nvGrpSpPr>
        <p:grpSpPr>
          <a:xfrm>
            <a:off x="5480043" y="2879013"/>
            <a:ext cx="1068600" cy="1068600"/>
            <a:chOff x="5214448" y="3234278"/>
            <a:chExt cx="1068600" cy="1068600"/>
          </a:xfrm>
        </p:grpSpPr>
        <p:sp>
          <p:nvSpPr>
            <p:cNvPr id="147" name="Google Shape;147;p14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4"/>
            <p:cNvSpPr txBox="1"/>
            <p:nvPr/>
          </p:nvSpPr>
          <p:spPr>
            <a:xfrm>
              <a:off x="5305706" y="3402515"/>
              <a:ext cx="9030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Causa de 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visita a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URGENCIAS</a:t>
              </a:r>
              <a:r>
                <a:rPr lang="es" sz="10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ANALGESIA Y ANESTESIA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Analgesia y anestesia.</a:t>
            </a:r>
            <a:endParaRPr b="1" sz="2400"/>
          </a:p>
        </p:txBody>
      </p:sp>
      <p:sp>
        <p:nvSpPr>
          <p:cNvPr id="327" name="Google Shape;327;p33"/>
          <p:cNvSpPr txBox="1"/>
          <p:nvPr/>
        </p:nvSpPr>
        <p:spPr>
          <a:xfrm>
            <a:off x="1389100" y="760700"/>
            <a:ext cx="19014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Reducción sin anestesia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5451450" y="760700"/>
            <a:ext cx="24924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Analgesia intravenosa y sedación.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9" name="Google Shape;32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1625" y="1306975"/>
            <a:ext cx="2772051" cy="15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50" y="1377300"/>
            <a:ext cx="1979376" cy="2966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33"/>
          <p:cNvCxnSpPr/>
          <p:nvPr/>
        </p:nvCxnSpPr>
        <p:spPr>
          <a:xfrm>
            <a:off x="4490625" y="308400"/>
            <a:ext cx="27300" cy="450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2" name="Google Shape;332;p33"/>
          <p:cNvSpPr txBox="1"/>
          <p:nvPr/>
        </p:nvSpPr>
        <p:spPr>
          <a:xfrm>
            <a:off x="2493400" y="1685375"/>
            <a:ext cx="1901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Luxaciones no traumáticas, recurrentes y recientes.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es" sz="1300">
                <a:solidFill>
                  <a:schemeClr val="dk2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 s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 lesiones óseas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4879800" y="2972900"/>
            <a:ext cx="36357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highlight>
                  <a:srgbClr val="FFF2CC"/>
                </a:highlight>
                <a:latin typeface="Calibri"/>
                <a:ea typeface="Calibri"/>
                <a:cs typeface="Calibri"/>
                <a:sym typeface="Calibri"/>
              </a:rPr>
              <a:t>Patrón oro. </a:t>
            </a:r>
            <a:endParaRPr sz="1300">
              <a:solidFill>
                <a:schemeClr val="dk2"/>
              </a:solidFill>
              <a:highlight>
                <a:srgbClr val="FFF2CC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Opiáceos y benzodiacepinas = relajación muscular y control del dolor.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rgbClr val="212121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Inconvenientes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depresión respiratoria, vómitos y tromboflebitis.  Personal cualificado. Mayor  estancia hospitalaria.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4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Analgesia y anestesia.</a:t>
            </a:r>
            <a:endParaRPr b="1" sz="2400"/>
          </a:p>
        </p:txBody>
      </p:sp>
      <p:pic>
        <p:nvPicPr>
          <p:cNvPr id="339" name="Google Shape;3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375" y="1271513"/>
            <a:ext cx="2006150" cy="1684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p34"/>
          <p:cNvCxnSpPr/>
          <p:nvPr/>
        </p:nvCxnSpPr>
        <p:spPr>
          <a:xfrm>
            <a:off x="4490625" y="308400"/>
            <a:ext cx="27300" cy="450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34"/>
          <p:cNvSpPr txBox="1"/>
          <p:nvPr/>
        </p:nvSpPr>
        <p:spPr>
          <a:xfrm>
            <a:off x="1389100" y="760700"/>
            <a:ext cx="19014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Óxido nitroso y oxígeno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4"/>
          <p:cNvSpPr txBox="1"/>
          <p:nvPr/>
        </p:nvSpPr>
        <p:spPr>
          <a:xfrm>
            <a:off x="5630750" y="760700"/>
            <a:ext cx="19014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Analgesia intraarticular. 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638" y="1309450"/>
            <a:ext cx="2254325" cy="17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 txBox="1"/>
          <p:nvPr/>
        </p:nvSpPr>
        <p:spPr>
          <a:xfrm>
            <a:off x="582100" y="3180400"/>
            <a:ext cx="3515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Combinado con O2 al 50% en dolor moderado.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Óxido nitroso : efecto analgésico = Aumenta el umbral de dolor.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212121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NO</a:t>
            </a:r>
            <a:r>
              <a:rPr lang="es" sz="1300">
                <a:solidFill>
                  <a:srgbClr val="212121"/>
                </a:solidFill>
                <a:highlight>
                  <a:schemeClr val="dk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uso generalizado.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4911050" y="3016550"/>
            <a:ext cx="3738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Lidocaína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al 1% sin vasopresor, entre 10 y 20 cc.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highlight>
                  <a:srgbClr val="FFF2CC"/>
                </a:highlight>
                <a:latin typeface="Calibri"/>
                <a:ea typeface="Calibri"/>
                <a:cs typeface="Calibri"/>
                <a:sym typeface="Calibri"/>
              </a:rPr>
              <a:t>Barato y seguro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NO monitorizar al paciente o personal especializado. Disminuye la estancia hospitalaria.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chemeClr val="dk2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Inconveniente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se tarda más tiempo en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reducir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luxación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Analgesia y anestesia.</a:t>
            </a:r>
            <a:endParaRPr b="1" sz="2400"/>
          </a:p>
        </p:txBody>
      </p:sp>
      <p:cxnSp>
        <p:nvCxnSpPr>
          <p:cNvPr id="351" name="Google Shape;351;p35"/>
          <p:cNvCxnSpPr/>
          <p:nvPr/>
        </p:nvCxnSpPr>
        <p:spPr>
          <a:xfrm>
            <a:off x="4490625" y="308400"/>
            <a:ext cx="27300" cy="450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2" name="Google Shape;352;p35"/>
          <p:cNvSpPr txBox="1"/>
          <p:nvPr/>
        </p:nvSpPr>
        <p:spPr>
          <a:xfrm>
            <a:off x="1548250" y="760700"/>
            <a:ext cx="15831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Bloqueos nerviosos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5"/>
          <p:cNvSpPr txBox="1"/>
          <p:nvPr/>
        </p:nvSpPr>
        <p:spPr>
          <a:xfrm>
            <a:off x="5984950" y="760700"/>
            <a:ext cx="15015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Anestesia general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7977" y="1282300"/>
            <a:ext cx="2363650" cy="191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3850" y="1282300"/>
            <a:ext cx="2923709" cy="19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5"/>
          <p:cNvSpPr txBox="1"/>
          <p:nvPr/>
        </p:nvSpPr>
        <p:spPr>
          <a:xfrm>
            <a:off x="633000" y="3280825"/>
            <a:ext cx="3652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Bloqueo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interescalénico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braquial (BIB) o el bloqueo supraescapular (BNSE).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chemeClr val="dk2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Inconvenientes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poca información disponible. Personal con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formación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específica. Acceso a equipos de monitorización y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reanimación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4901000" y="3185050"/>
            <a:ext cx="38031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chemeClr val="dk2"/>
                </a:solidFill>
                <a:highlight>
                  <a:srgbClr val="FFF2CC"/>
                </a:highlight>
                <a:latin typeface="Calibri"/>
                <a:ea typeface="Calibri"/>
                <a:cs typeface="Calibri"/>
                <a:sym typeface="Calibri"/>
              </a:rPr>
              <a:t>Ventajas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indoloro para el paciente. Facilita la reducción &gt; relajación muscular.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u="sng">
                <a:solidFill>
                  <a:schemeClr val="dk2"/>
                </a:solidFill>
                <a:highlight>
                  <a:srgbClr val="F4CCCC"/>
                </a:highlight>
                <a:latin typeface="Calibri"/>
                <a:ea typeface="Calibri"/>
                <a:cs typeface="Calibri"/>
                <a:sym typeface="Calibri"/>
              </a:rPr>
              <a:t>Inconvenientes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anestesista, valoración preanestésica, etrasa la reducción.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Fracaso de otras técnicas o fractura-luxación. 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/>
          </a:blip>
          <a:srcRect b="9222" l="0" r="0" t="0"/>
          <a:stretch/>
        </p:blipFill>
        <p:spPr>
          <a:xfrm>
            <a:off x="397550" y="1265900"/>
            <a:ext cx="4876800" cy="33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 rotWithShape="1">
          <a:blip r:embed="rId4">
            <a:alphaModFix/>
          </a:blip>
          <a:srcRect b="11660" l="0" r="0" t="0"/>
          <a:stretch/>
        </p:blipFill>
        <p:spPr>
          <a:xfrm>
            <a:off x="5295754" y="1265900"/>
            <a:ext cx="3625997" cy="338064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6"/>
          <p:cNvSpPr txBox="1"/>
          <p:nvPr/>
        </p:nvSpPr>
        <p:spPr>
          <a:xfrm>
            <a:off x="397550" y="913225"/>
            <a:ext cx="25455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Bloqueo interescalénico braquial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6"/>
          <p:cNvSpPr txBox="1"/>
          <p:nvPr/>
        </p:nvSpPr>
        <p:spPr>
          <a:xfrm>
            <a:off x="5416150" y="853175"/>
            <a:ext cx="2670300" cy="384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Bloqueo supraescapular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25" y="1066575"/>
            <a:ext cx="8288750" cy="337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8"/>
          <p:cNvSpPr txBox="1"/>
          <p:nvPr>
            <p:ph idx="1" type="body"/>
          </p:nvPr>
        </p:nvSpPr>
        <p:spPr>
          <a:xfrm>
            <a:off x="819150" y="855600"/>
            <a:ext cx="7505700" cy="38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Dr. Scott C. Sherman (2024). Dislocación y reducción del hombro. UpToDate. Recuperado en julio de 2024 de </a:t>
            </a:r>
            <a:r>
              <a:rPr lang="es" u="sng">
                <a:solidFill>
                  <a:schemeClr val="hlink"/>
                </a:solidFill>
                <a:hlinkClick r:id="rId3"/>
              </a:rPr>
              <a:t>https://www.uptodate.com/contents/shoulder-dislocation-and-reduction/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M.J.Vázquez Lima;J.R.Casal Codesido.2023.Guía de Actuación en Urgencias. 6ª Edición. Editorial Médica Panamericana.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Montero Pérez, F. J., &amp; Jiménez Murillo, L. (2023). Medicina de Urgencias Y Emergencias: Guía Diagnóstica Y Protocolos de Actuación (F. J. Montero Pérez &amp; L. Jiménez Murillo, Eds.; 7a ed.). Elsevier.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Pérez Expósito, R. E., Ruiz Ibán, M. Á., Díaz Heredia, J., Ruiz Díaz, R., Vega Rodríguez, R. M., &amp; Cuéllar Ayestarán, A. (2017). Manejo inicial del paciente con luxación anterior de hombro. Revista española de artroscopia y cirugía articular, 24(1). https://doi.org/10.24129/j.reaca.24158.fs1701002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Marcano Fernández, F. A, (2018). Estudio comparativo entre la maniobra de Spaso para las luxaciones de hombro y la maniobra autoasistida de Bossholzach-Matter . Universitat autónoma de Barcelona. </a:t>
            </a:r>
            <a:endParaRPr/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NYSORA - Líder mundial en educación en anestesiología. (2022, enero 16). NYSORA. https://www.nysora.com/es/</a:t>
            </a:r>
            <a:endParaRPr sz="110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"/>
              <a:t>Argüelles, S., Anchundia, J., Chele, A., Holc, F., &amp; David, J. (2022). Reducción de la luxación glenohumeral anteroinferior aguda en el sistema de salud de la Argentina. Perspectiva nacional. Revista de la Asociación Argentina de Ortopedia y Traumatología, 87(4), 498–506. https://doi.org/10.15417/issn.1852-7434.2022.87.4.1554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8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BIBLIOGRAFÍA</a:t>
            </a:r>
            <a:r>
              <a:rPr b="1" lang="es" sz="2400"/>
              <a:t>.</a:t>
            </a:r>
            <a:endParaRPr b="1"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¡MUCHAS GRACIAS!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5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Anatomía articulación glenohumeral. </a:t>
            </a:r>
            <a:endParaRPr b="1" sz="2400"/>
          </a:p>
        </p:txBody>
      </p:sp>
      <p:pic>
        <p:nvPicPr>
          <p:cNvPr id="154" name="Google Shape;154;p15"/>
          <p:cNvPicPr preferRelativeResize="0"/>
          <p:nvPr/>
        </p:nvPicPr>
        <p:blipFill rotWithShape="1">
          <a:blip r:embed="rId3">
            <a:alphaModFix/>
          </a:blip>
          <a:srcRect b="0" l="17325" r="17070" t="0"/>
          <a:stretch/>
        </p:blipFill>
        <p:spPr>
          <a:xfrm>
            <a:off x="1862812" y="728750"/>
            <a:ext cx="5418375" cy="41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5"/>
          <p:cNvSpPr txBox="1"/>
          <p:nvPr/>
        </p:nvSpPr>
        <p:spPr>
          <a:xfrm>
            <a:off x="6556225" y="578275"/>
            <a:ext cx="1262400" cy="585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Ligamento coracoacromial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5"/>
          <p:cNvSpPr txBox="1"/>
          <p:nvPr/>
        </p:nvSpPr>
        <p:spPr>
          <a:xfrm>
            <a:off x="7187400" y="1507300"/>
            <a:ext cx="1388100" cy="585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Ligamento coracoclavicular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5"/>
          <p:cNvSpPr txBox="1"/>
          <p:nvPr/>
        </p:nvSpPr>
        <p:spPr>
          <a:xfrm>
            <a:off x="933925" y="3154900"/>
            <a:ext cx="707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Labrum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5"/>
          <p:cNvSpPr txBox="1"/>
          <p:nvPr/>
        </p:nvSpPr>
        <p:spPr>
          <a:xfrm>
            <a:off x="474600" y="2088400"/>
            <a:ext cx="13881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Tendón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del </a:t>
            </a: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bíceps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5"/>
          <p:cNvSpPr txBox="1"/>
          <p:nvPr/>
        </p:nvSpPr>
        <p:spPr>
          <a:xfrm>
            <a:off x="6713525" y="2455500"/>
            <a:ext cx="20193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Manguito de los rotadores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5"/>
          <p:cNvSpPr txBox="1"/>
          <p:nvPr/>
        </p:nvSpPr>
        <p:spPr>
          <a:xfrm>
            <a:off x="7188625" y="2958075"/>
            <a:ext cx="12624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Supraespinoso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5"/>
          <p:cNvSpPr txBox="1"/>
          <p:nvPr/>
        </p:nvSpPr>
        <p:spPr>
          <a:xfrm>
            <a:off x="7210100" y="3458350"/>
            <a:ext cx="11511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Infraespinoso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5"/>
          <p:cNvSpPr txBox="1"/>
          <p:nvPr/>
        </p:nvSpPr>
        <p:spPr>
          <a:xfrm>
            <a:off x="7210100" y="3956650"/>
            <a:ext cx="11511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Subescapular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5"/>
          <p:cNvSpPr txBox="1"/>
          <p:nvPr/>
        </p:nvSpPr>
        <p:spPr>
          <a:xfrm>
            <a:off x="7210100" y="4437350"/>
            <a:ext cx="1325100" cy="384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Redondo menor</a:t>
            </a:r>
            <a:endParaRPr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5"/>
          <p:cNvSpPr/>
          <p:nvPr/>
        </p:nvSpPr>
        <p:spPr>
          <a:xfrm flipH="1">
            <a:off x="2805950" y="1951875"/>
            <a:ext cx="765900" cy="2575200"/>
          </a:xfrm>
          <a:prstGeom prst="arc">
            <a:avLst>
              <a:gd fmla="val 16200000" name="adj1"/>
              <a:gd fmla="val 4118751" name="adj2"/>
            </a:avLst>
          </a:prstGeom>
          <a:noFill/>
          <a:ln cap="flat" cmpd="sng" w="114300">
            <a:solidFill>
              <a:srgbClr val="DD7E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/>
          <p:cNvSpPr/>
          <p:nvPr/>
        </p:nvSpPr>
        <p:spPr>
          <a:xfrm rot="4027474">
            <a:off x="3271187" y="2676430"/>
            <a:ext cx="558744" cy="51746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228600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6" name="Google Shape;166;p15"/>
          <p:cNvCxnSpPr/>
          <p:nvPr/>
        </p:nvCxnSpPr>
        <p:spPr>
          <a:xfrm flipH="1">
            <a:off x="3861225" y="890300"/>
            <a:ext cx="2688600" cy="558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15"/>
          <p:cNvCxnSpPr/>
          <p:nvPr/>
        </p:nvCxnSpPr>
        <p:spPr>
          <a:xfrm rot="10800000">
            <a:off x="4614575" y="1578800"/>
            <a:ext cx="2558700" cy="23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15"/>
          <p:cNvCxnSpPr/>
          <p:nvPr/>
        </p:nvCxnSpPr>
        <p:spPr>
          <a:xfrm rot="10800000">
            <a:off x="4848275" y="1890500"/>
            <a:ext cx="2325000" cy="128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15"/>
          <p:cNvCxnSpPr/>
          <p:nvPr/>
        </p:nvCxnSpPr>
        <p:spPr>
          <a:xfrm rot="10800000">
            <a:off x="4744350" y="2785450"/>
            <a:ext cx="2454900" cy="1365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15"/>
          <p:cNvCxnSpPr/>
          <p:nvPr/>
        </p:nvCxnSpPr>
        <p:spPr>
          <a:xfrm rot="10800000">
            <a:off x="4211850" y="3423200"/>
            <a:ext cx="2987400" cy="1210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15"/>
          <p:cNvCxnSpPr/>
          <p:nvPr/>
        </p:nvCxnSpPr>
        <p:spPr>
          <a:xfrm flipH="1" rot="10800000">
            <a:off x="1860925" y="2202050"/>
            <a:ext cx="1000200" cy="26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15"/>
          <p:cNvCxnSpPr>
            <a:endCxn id="165" idx="2"/>
          </p:cNvCxnSpPr>
          <p:nvPr/>
        </p:nvCxnSpPr>
        <p:spPr>
          <a:xfrm flipH="1" rot="10800000">
            <a:off x="1653059" y="3192560"/>
            <a:ext cx="2006100" cy="19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237" y="313388"/>
            <a:ext cx="5069525" cy="45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/>
          <p:nvPr/>
        </p:nvSpPr>
        <p:spPr>
          <a:xfrm>
            <a:off x="3271198" y="1463313"/>
            <a:ext cx="2599200" cy="1998900"/>
          </a:xfrm>
          <a:prstGeom prst="triangle">
            <a:avLst>
              <a:gd fmla="val 50000" name="adj"/>
            </a:avLst>
          </a:prstGeom>
          <a:solidFill>
            <a:srgbClr val="D786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3849359" y="2530593"/>
            <a:ext cx="14436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rPr>
              <a:t>Vestibulum nec congue tempus</a:t>
            </a:r>
            <a:endParaRPr sz="1200">
              <a:solidFill>
                <a:srgbClr val="701C7F"/>
              </a:solidFill>
            </a:endParaRPr>
          </a:p>
        </p:txBody>
      </p:sp>
      <p:grpSp>
        <p:nvGrpSpPr>
          <p:cNvPr id="184" name="Google Shape;184;p17"/>
          <p:cNvGrpSpPr/>
          <p:nvPr/>
        </p:nvGrpSpPr>
        <p:grpSpPr>
          <a:xfrm>
            <a:off x="3698064" y="3159725"/>
            <a:ext cx="2449869" cy="565500"/>
            <a:chOff x="3698064" y="3159725"/>
            <a:chExt cx="2449869" cy="565500"/>
          </a:xfrm>
        </p:grpSpPr>
        <p:sp>
          <p:nvSpPr>
            <p:cNvPr id="185" name="Google Shape;185;p17"/>
            <p:cNvSpPr/>
            <p:nvPr/>
          </p:nvSpPr>
          <p:spPr>
            <a:xfrm rot="10800000">
              <a:off x="3698064" y="3575617"/>
              <a:ext cx="1740900" cy="125400"/>
            </a:xfrm>
            <a:prstGeom prst="rightArrow">
              <a:avLst>
                <a:gd fmla="val 25514" name="adj1"/>
                <a:gd fmla="val 64322" name="adj2"/>
              </a:avLst>
            </a:prstGeom>
            <a:solidFill>
              <a:srgbClr val="771E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5582733" y="3159725"/>
              <a:ext cx="565200" cy="565500"/>
            </a:xfrm>
            <a:prstGeom prst="ellipse">
              <a:avLst/>
            </a:prstGeom>
            <a:solidFill>
              <a:srgbClr val="771E86"/>
            </a:solidFill>
            <a:ln>
              <a:noFill/>
            </a:ln>
            <a:effectLst>
              <a:outerShdw blurRad="57150" rotWithShape="0" algn="bl" dir="5400000" dist="19050">
                <a:srgbClr val="212121">
                  <a:alpha val="3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02</a:t>
              </a:r>
              <a:endParaRPr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87" name="Google Shape;187;p17"/>
          <p:cNvGrpSpPr/>
          <p:nvPr/>
        </p:nvGrpSpPr>
        <p:grpSpPr>
          <a:xfrm>
            <a:off x="4288708" y="1198100"/>
            <a:ext cx="1560249" cy="1861998"/>
            <a:chOff x="4288708" y="1198100"/>
            <a:chExt cx="1560249" cy="1861998"/>
          </a:xfrm>
        </p:grpSpPr>
        <p:sp>
          <p:nvSpPr>
            <p:cNvPr id="188" name="Google Shape;188;p17"/>
            <p:cNvSpPr/>
            <p:nvPr/>
          </p:nvSpPr>
          <p:spPr>
            <a:xfrm rot="3420919">
              <a:off x="4575050" y="2300047"/>
              <a:ext cx="1581515" cy="125402"/>
            </a:xfrm>
            <a:prstGeom prst="rightArrow">
              <a:avLst>
                <a:gd fmla="val 25514" name="adj1"/>
                <a:gd fmla="val 64322" name="adj2"/>
              </a:avLst>
            </a:prstGeom>
            <a:solidFill>
              <a:srgbClr val="5615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4288708" y="1198100"/>
              <a:ext cx="565200" cy="565500"/>
            </a:xfrm>
            <a:prstGeom prst="ellipse">
              <a:avLst/>
            </a:prstGeom>
            <a:solidFill>
              <a:srgbClr val="561561"/>
            </a:solidFill>
            <a:ln>
              <a:noFill/>
            </a:ln>
            <a:effectLst>
              <a:outerShdw blurRad="57150" rotWithShape="0" algn="bl" dir="5400000" dist="19050">
                <a:srgbClr val="212121">
                  <a:alpha val="3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01</a:t>
              </a:r>
              <a:endParaRPr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190" name="Google Shape;190;p17"/>
          <p:cNvSpPr/>
          <p:nvPr/>
        </p:nvSpPr>
        <p:spPr>
          <a:xfrm>
            <a:off x="3271198" y="1463313"/>
            <a:ext cx="2599200" cy="1998900"/>
          </a:xfrm>
          <a:prstGeom prst="triangle">
            <a:avLst>
              <a:gd fmla="val 50000" name="adj"/>
            </a:avLst>
          </a:prstGeom>
          <a:solidFill>
            <a:srgbClr val="83E3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3698075" y="2530600"/>
            <a:ext cx="16953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rPr>
              <a:t>LUXACIÓN</a:t>
            </a:r>
            <a:endParaRPr b="1" sz="1200">
              <a:solidFill>
                <a:srgbClr val="1B786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1B786F"/>
                </a:solidFill>
                <a:latin typeface="Roboto"/>
                <a:ea typeface="Roboto"/>
                <a:cs typeface="Roboto"/>
                <a:sym typeface="Roboto"/>
              </a:rPr>
              <a:t>ESCAPULOHUMERAL.</a:t>
            </a:r>
            <a:endParaRPr b="1" sz="1200">
              <a:solidFill>
                <a:srgbClr val="1B786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92" name="Google Shape;192;p17"/>
          <p:cNvGrpSpPr/>
          <p:nvPr/>
        </p:nvGrpSpPr>
        <p:grpSpPr>
          <a:xfrm>
            <a:off x="3698064" y="3159725"/>
            <a:ext cx="2449869" cy="565500"/>
            <a:chOff x="3698064" y="3159725"/>
            <a:chExt cx="2449869" cy="565500"/>
          </a:xfrm>
        </p:grpSpPr>
        <p:sp>
          <p:nvSpPr>
            <p:cNvPr id="193" name="Google Shape;193;p17"/>
            <p:cNvSpPr/>
            <p:nvPr/>
          </p:nvSpPr>
          <p:spPr>
            <a:xfrm rot="10800000">
              <a:off x="3698064" y="3575617"/>
              <a:ext cx="1740900" cy="125400"/>
            </a:xfrm>
            <a:prstGeom prst="rightArrow">
              <a:avLst>
                <a:gd fmla="val 25514" name="adj1"/>
                <a:gd fmla="val 64322" name="adj2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5582733" y="3159725"/>
              <a:ext cx="565200" cy="565500"/>
            </a:xfrm>
            <a:prstGeom prst="ellipse">
              <a:avLst/>
            </a:prstGeom>
            <a:solidFill>
              <a:srgbClr val="1D7E75"/>
            </a:solidFill>
            <a:ln>
              <a:noFill/>
            </a:ln>
            <a:effectLst>
              <a:outerShdw blurRad="57150" rotWithShape="0" algn="bl" dir="5400000" dist="19050">
                <a:srgbClr val="212121">
                  <a:alpha val="3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5" name="Google Shape;195;p17"/>
          <p:cNvGrpSpPr/>
          <p:nvPr/>
        </p:nvGrpSpPr>
        <p:grpSpPr>
          <a:xfrm>
            <a:off x="3058183" y="1649001"/>
            <a:ext cx="1224542" cy="2076224"/>
            <a:chOff x="3058183" y="1649001"/>
            <a:chExt cx="1224542" cy="2076224"/>
          </a:xfrm>
        </p:grpSpPr>
        <p:sp>
          <p:nvSpPr>
            <p:cNvPr id="196" name="Google Shape;196;p17"/>
            <p:cNvSpPr/>
            <p:nvPr/>
          </p:nvSpPr>
          <p:spPr>
            <a:xfrm rot="-3360517">
              <a:off x="2960437" y="2297046"/>
              <a:ext cx="1629676" cy="125310"/>
            </a:xfrm>
            <a:prstGeom prst="rightArrow">
              <a:avLst>
                <a:gd fmla="val 25514" name="adj1"/>
                <a:gd fmla="val 64322" name="adj2"/>
              </a:avLst>
            </a:prstGeom>
            <a:solidFill>
              <a:srgbClr val="249C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3058183" y="3159725"/>
              <a:ext cx="565200" cy="565500"/>
            </a:xfrm>
            <a:prstGeom prst="ellipse">
              <a:avLst/>
            </a:prstGeom>
            <a:solidFill>
              <a:srgbClr val="249C91"/>
            </a:solidFill>
            <a:ln>
              <a:noFill/>
            </a:ln>
            <a:effectLst>
              <a:outerShdw blurRad="57150" rotWithShape="0" algn="bl" dir="5400000" dist="19050">
                <a:srgbClr val="212121">
                  <a:alpha val="3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grpSp>
        <p:nvGrpSpPr>
          <p:cNvPr id="198" name="Google Shape;198;p17"/>
          <p:cNvGrpSpPr/>
          <p:nvPr/>
        </p:nvGrpSpPr>
        <p:grpSpPr>
          <a:xfrm>
            <a:off x="4288708" y="1198100"/>
            <a:ext cx="1560249" cy="1861998"/>
            <a:chOff x="4288708" y="1198100"/>
            <a:chExt cx="1560249" cy="1861998"/>
          </a:xfrm>
        </p:grpSpPr>
        <p:sp>
          <p:nvSpPr>
            <p:cNvPr id="199" name="Google Shape;199;p17"/>
            <p:cNvSpPr/>
            <p:nvPr/>
          </p:nvSpPr>
          <p:spPr>
            <a:xfrm rot="3420919">
              <a:off x="4575050" y="2300047"/>
              <a:ext cx="1581515" cy="125402"/>
            </a:xfrm>
            <a:prstGeom prst="rightArrow">
              <a:avLst>
                <a:gd fmla="val 25514" name="adj1"/>
                <a:gd fmla="val 64322" name="adj2"/>
              </a:avLst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4288708" y="1198100"/>
              <a:ext cx="565200" cy="5655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  <a:effectLst>
              <a:outerShdw blurRad="57150" rotWithShape="0" algn="bl" dir="5400000" dist="19050">
                <a:srgbClr val="212121">
                  <a:alpha val="3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</p:grpSp>
      <p:sp>
        <p:nvSpPr>
          <p:cNvPr id="201" name="Google Shape;201;p17"/>
          <p:cNvSpPr txBox="1"/>
          <p:nvPr/>
        </p:nvSpPr>
        <p:spPr>
          <a:xfrm rot="620">
            <a:off x="6041483" y="3296068"/>
            <a:ext cx="1662900" cy="292800"/>
          </a:xfrm>
          <a:prstGeom prst="rect">
            <a:avLst/>
          </a:prstGeom>
          <a:solidFill>
            <a:srgbClr val="249C91">
              <a:alpha val="59380"/>
            </a:srgbClr>
          </a:solidFill>
          <a:ln cap="flat" cmpd="sng" w="9525">
            <a:solidFill>
              <a:srgbClr val="1D7D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GRAN MOVILIDAD ARTICULAR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02" name="Google Shape;202;p17"/>
          <p:cNvSpPr txBox="1"/>
          <p:nvPr/>
        </p:nvSpPr>
        <p:spPr>
          <a:xfrm rot="632">
            <a:off x="1549450" y="3217775"/>
            <a:ext cx="1632600" cy="449400"/>
          </a:xfrm>
          <a:prstGeom prst="rect">
            <a:avLst/>
          </a:prstGeom>
          <a:solidFill>
            <a:srgbClr val="249C91">
              <a:alpha val="59380"/>
            </a:srgbClr>
          </a:solidFill>
          <a:ln cap="flat" cmpd="sng" w="9525">
            <a:solidFill>
              <a:srgbClr val="1D7D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GRAN LAXITUD CÁPSULO.</a:t>
            </a:r>
            <a:r>
              <a:rPr b="1"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LIGAMENTOSA</a:t>
            </a:r>
            <a:endParaRPr b="1"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3" name="Google Shape;203;p17"/>
          <p:cNvSpPr txBox="1"/>
          <p:nvPr/>
        </p:nvSpPr>
        <p:spPr>
          <a:xfrm rot="559">
            <a:off x="3654575" y="993200"/>
            <a:ext cx="1845600" cy="307800"/>
          </a:xfrm>
          <a:prstGeom prst="rect">
            <a:avLst/>
          </a:prstGeom>
          <a:solidFill>
            <a:srgbClr val="249C91">
              <a:alpha val="59380"/>
            </a:srgbClr>
          </a:solidFill>
          <a:ln cap="flat" cmpd="sng" w="9525">
            <a:solidFill>
              <a:srgbClr val="1D7D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FORAMEN OVAL DE WEIBRECHT</a:t>
            </a:r>
            <a:r>
              <a:rPr b="1" lang="es" sz="800">
                <a:solidFill>
                  <a:srgbClr val="771E86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800">
              <a:solidFill>
                <a:srgbClr val="771E8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>
            <p:ph type="title"/>
          </p:nvPr>
        </p:nvSpPr>
        <p:spPr>
          <a:xfrm>
            <a:off x="438150" y="236000"/>
            <a:ext cx="75057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Clasificación de luxación </a:t>
            </a:r>
            <a:r>
              <a:rPr b="1" lang="es" sz="2400"/>
              <a:t>escápulohumeral</a:t>
            </a:r>
            <a:r>
              <a:rPr b="1" lang="es" sz="2400"/>
              <a:t> </a:t>
            </a:r>
            <a:endParaRPr b="1" sz="2400"/>
          </a:p>
        </p:txBody>
      </p: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20546" l="0" r="0" t="0"/>
          <a:stretch/>
        </p:blipFill>
        <p:spPr>
          <a:xfrm>
            <a:off x="767675" y="1280200"/>
            <a:ext cx="3631251" cy="19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325" y="952775"/>
            <a:ext cx="4276401" cy="296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"/>
          <p:cNvSpPr txBox="1"/>
          <p:nvPr>
            <p:ph type="title"/>
          </p:nvPr>
        </p:nvSpPr>
        <p:spPr>
          <a:xfrm>
            <a:off x="260650" y="236000"/>
            <a:ext cx="7382100" cy="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Características</a:t>
            </a:r>
            <a:endParaRPr/>
          </a:p>
        </p:txBody>
      </p:sp>
      <p:sp>
        <p:nvSpPr>
          <p:cNvPr id="216" name="Google Shape;216;p19"/>
          <p:cNvSpPr txBox="1"/>
          <p:nvPr>
            <p:ph idx="1" type="body"/>
          </p:nvPr>
        </p:nvSpPr>
        <p:spPr>
          <a:xfrm>
            <a:off x="327525" y="715275"/>
            <a:ext cx="5751000" cy="407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325" y="909824"/>
            <a:ext cx="4474190" cy="387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0"/>
          <p:cNvSpPr txBox="1"/>
          <p:nvPr>
            <p:ph idx="1" type="body"/>
          </p:nvPr>
        </p:nvSpPr>
        <p:spPr>
          <a:xfrm>
            <a:off x="800700" y="875400"/>
            <a:ext cx="7542600" cy="39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600"/>
              <a:t>Radiografía AP de hombro izquierdo.Desplazamiento anteromedial e inferior de la cabeza humeral fuera de la fosa glenoidea.</a:t>
            </a:r>
            <a:endParaRPr sz="1500"/>
          </a:p>
        </p:txBody>
      </p:sp>
      <p:sp>
        <p:nvSpPr>
          <p:cNvPr id="223" name="Google Shape;223;p20"/>
          <p:cNvSpPr txBox="1"/>
          <p:nvPr>
            <p:ph type="title"/>
          </p:nvPr>
        </p:nvSpPr>
        <p:spPr>
          <a:xfrm>
            <a:off x="260650" y="236000"/>
            <a:ext cx="7382100" cy="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Estudios de imagen. </a:t>
            </a:r>
            <a:endParaRPr/>
          </a:p>
        </p:txBody>
      </p:sp>
      <p:pic>
        <p:nvPicPr>
          <p:cNvPr id="224" name="Google Shape;224;p20"/>
          <p:cNvPicPr preferRelativeResize="0"/>
          <p:nvPr/>
        </p:nvPicPr>
        <p:blipFill rotWithShape="1">
          <a:blip r:embed="rId3">
            <a:alphaModFix/>
          </a:blip>
          <a:srcRect b="8659" l="-1670" r="1670" t="0"/>
          <a:stretch/>
        </p:blipFill>
        <p:spPr>
          <a:xfrm>
            <a:off x="1116850" y="1855375"/>
            <a:ext cx="6525900" cy="245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"/>
          <p:cNvSpPr txBox="1"/>
          <p:nvPr/>
        </p:nvSpPr>
        <p:spPr>
          <a:xfrm>
            <a:off x="693475" y="664150"/>
            <a:ext cx="7752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Escápula: Proyección lateral en “Y”            </a:t>
            </a:r>
            <a:endParaRPr sz="1200">
              <a:solidFill>
                <a:srgbClr val="212529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 b="0" l="0" r="0" t="7390"/>
          <a:stretch/>
        </p:blipFill>
        <p:spPr>
          <a:xfrm>
            <a:off x="310075" y="1301875"/>
            <a:ext cx="3236950" cy="3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4500" y="1301875"/>
            <a:ext cx="2442775" cy="295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